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5" r:id="rId2"/>
    <p:sldId id="257" r:id="rId3"/>
    <p:sldId id="279" r:id="rId4"/>
    <p:sldId id="281" r:id="rId5"/>
    <p:sldId id="282" r:id="rId6"/>
    <p:sldId id="28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4A0E"/>
    <a:srgbClr val="9142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56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AC0-47B3-925B-F8DE2AC0EFD2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AAC0-47B3-925B-F8DE2AC0EFD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C0-47B3-925B-F8DE2AC0E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A75-42B4-802F-1ED7D6A3D609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7A75-42B4-802F-1ED7D6A3D60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75-42B4-802F-1ED7D6A3D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8EF9-47C3-8248-77FB479DBF8D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8EF9-47C3-8248-77FB479DBF8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F9-47C3-8248-77FB479DB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DCA-42FE-8C0B-0DC2B2A5D295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DCA-42FE-8C0B-0DC2B2A5D29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CA-42FE-8C0B-0DC2B2A5D2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smtClean="0"/>
              <a:t>PET scan</a:t>
            </a:r>
            <a:r>
              <a:rPr lang="en-US" baseline="0" dirty="0" smtClean="0"/>
              <a:t> fees in INMAS, Dhaka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4C-4F8D-9C3B-2AEAE5B3678E}"/>
              </c:ext>
            </c:extLst>
          </c:dPt>
          <c:dPt>
            <c:idx val="1"/>
            <c:bubble3D val="0"/>
            <c:explosion val="7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74C-4F8D-9C3B-2AEAE5B3678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B74C-4F8D-9C3B-2AEAE5B3678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4C-4F8D-9C3B-2AEAE5B3678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B74C-4F8D-9C3B-2AEAE5B3678E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4F3DCF0B-8C7A-49EA-A967-E3F025D989DC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; </a:t>
                    </a:r>
                    <a:fld id="{F5C1A3A8-0329-47F3-8AA3-6BF05E7DF383}" type="VALUE">
                      <a:rPr lang="en-US" baseline="0" smtClean="0"/>
                      <a:pPr/>
                      <a:t>[VALUE]</a:t>
                    </a:fld>
                    <a:r>
                      <a:rPr lang="en-US" baseline="0" dirty="0" smtClean="0"/>
                      <a:t> BDT; </a:t>
                    </a:r>
                    <a:fld id="{4DB89292-9B82-4C39-BBC6-C1CCA8DDD45B}" type="PERCENTAGE">
                      <a:rPr lang="en-US" baseline="0"/>
                      <a:pPr/>
                      <a:t>[PERCENTAGE]</a:t>
                    </a:fld>
                    <a:endParaRPr lang="en-US" baseline="0" dirty="0" smtClean="0"/>
                  </a:p>
                </c:rich>
              </c:tx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74C-4F8D-9C3B-2AEAE5B3678E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58D8D600-3B2E-4692-8BC6-379DF1E0B4CC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; </a:t>
                    </a:r>
                    <a:fld id="{02FD784F-F4FF-4AA3-9691-B4A19FA5D91F}" type="VALUE">
                      <a:rPr lang="en-US" baseline="0" smtClean="0"/>
                      <a:pPr/>
                      <a:t>[VALUE]</a:t>
                    </a:fld>
                    <a:r>
                      <a:rPr lang="en-US" baseline="0" smtClean="0"/>
                      <a:t> BDT; </a:t>
                    </a:r>
                    <a:fld id="{FE6D8419-4549-48DD-9A2D-5D74786DC778}" type="PERCENTAGE">
                      <a:rPr lang="en-US" baseline="0"/>
                      <a:pPr/>
                      <a:t>[PERCENTAGE]</a:t>
                    </a:fld>
                    <a:endParaRPr lang="en-US" baseline="0" smtClean="0"/>
                  </a:p>
                </c:rich>
              </c:tx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74C-4F8D-9C3B-2AEAE5B3678E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063BC1D1-FC15-4060-BA0C-706769E4D6D5}" type="CATEGORYNAME">
                      <a:rPr lang="en-US"/>
                      <a:pPr/>
                      <a:t>[CATEGORY NAME]</a:t>
                    </a:fld>
                    <a:r>
                      <a:rPr lang="en-US" baseline="0" smtClean="0"/>
                      <a:t>;</a:t>
                    </a:r>
                  </a:p>
                  <a:p>
                    <a:r>
                      <a:rPr lang="en-US" baseline="0" smtClean="0"/>
                      <a:t> </a:t>
                    </a:r>
                    <a:fld id="{FFB30E90-6164-4DD9-9169-E5093347F5C0}" type="VALUE">
                      <a:rPr lang="en-US" baseline="0" smtClean="0"/>
                      <a:pPr/>
                      <a:t>[VALUE]</a:t>
                    </a:fld>
                    <a:r>
                      <a:rPr lang="en-US" baseline="0" smtClean="0"/>
                      <a:t> BDT; </a:t>
                    </a:r>
                    <a:fld id="{EAB890E9-612E-4AAA-8335-6024F9AA0E43}" type="PERCENTAGE">
                      <a:rPr lang="en-US" baseline="0"/>
                      <a:pPr/>
                      <a:t>[PERCENTAGE]</a:t>
                    </a:fld>
                    <a:endParaRPr lang="en-US" baseline="0" smtClean="0"/>
                  </a:p>
                </c:rich>
              </c:tx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74C-4F8D-9C3B-2AEAE5B3678E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B226CF9B-B3F4-412F-AF0C-BB9DA0EC5052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; </a:t>
                    </a:r>
                    <a:fld id="{91E9239E-2486-4F1C-988F-68EF9FD169C8}" type="VALUE">
                      <a:rPr lang="en-US" baseline="0" smtClean="0"/>
                      <a:pPr/>
                      <a:t>[VALUE]</a:t>
                    </a:fld>
                    <a:r>
                      <a:rPr lang="en-US" baseline="0" dirty="0" smtClean="0"/>
                      <a:t> BDT; </a:t>
                    </a:r>
                    <a:fld id="{DFFAC902-26AA-44BA-90E3-E6539A77DC85}" type="PERCENTAGE">
                      <a:rPr lang="en-US" baseline="0"/>
                      <a:pPr/>
                      <a:t>[PERCENTAGE]</a:t>
                    </a:fld>
                    <a:endParaRPr lang="en-US" baseline="0" dirty="0" smtClean="0"/>
                  </a:p>
                </c:rich>
              </c:tx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4C-4F8D-9C3B-2AEAE5B3678E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506E10C5-3F0B-4AC9-B07F-CAC28A13A296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; </a:t>
                    </a:r>
                    <a:fld id="{3629D137-481C-4AD2-AD59-58684308F181}" type="VALUE">
                      <a:rPr lang="en-US" baseline="0" smtClean="0"/>
                      <a:pPr/>
                      <a:t>[VALUE]</a:t>
                    </a:fld>
                    <a:r>
                      <a:rPr lang="en-US" baseline="0" dirty="0" smtClean="0"/>
                      <a:t> BDT; </a:t>
                    </a:r>
                    <a:fld id="{294F4568-4748-467A-BB9F-47B88EF7E112}" type="PERCENTAGE">
                      <a:rPr lang="en-US" baseline="0"/>
                      <a:pPr/>
                      <a:t>[PERCENTAGE]</a:t>
                    </a:fld>
                    <a:endParaRPr lang="en-US" baseline="0" dirty="0" smtClean="0"/>
                  </a:p>
                </c:rich>
              </c:tx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74C-4F8D-9C3B-2AEAE5B367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; </c:separator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18F FDG whole body PET-CT Scan</c:v>
                </c:pt>
                <c:pt idx="1">
                  <c:v>18F FDG whole body PET-CT Scan with contrast</c:v>
                </c:pt>
                <c:pt idx="2">
                  <c:v>18F FDG Cardiac PET-CT Scan</c:v>
                </c:pt>
                <c:pt idx="3">
                  <c:v>18F FDG whole body PET-CT Scan (special)</c:v>
                </c:pt>
                <c:pt idx="4">
                  <c:v>18F FDG PET-CT Scan with contrast (special)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30000</c:v>
                </c:pt>
                <c:pt idx="1">
                  <c:v>35000</c:v>
                </c:pt>
                <c:pt idx="2">
                  <c:v>30000</c:v>
                </c:pt>
                <c:pt idx="3">
                  <c:v>12000</c:v>
                </c:pt>
                <c:pt idx="4">
                  <c:v>14000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4C-4F8D-9C3B-2AEAE5B367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337BF-6449-48E5-8018-8080146A0143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563A5-A03D-4CB0-A2F9-0BCE8F5DB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6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63A5-A03D-4CB0-A2F9-0BCE8F5DB7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63A5-A03D-4CB0-A2F9-0BCE8F5DB7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86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63A5-A03D-4CB0-A2F9-0BCE8F5DB7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877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63A5-A03D-4CB0-A2F9-0BCE8F5DB7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3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63A5-A03D-4CB0-A2F9-0BCE8F5DB7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41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BA44-29B3-4BA9-8A1D-6304D1699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5B83E-E025-4892-83CD-1976EFD21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9D14D-57C2-4B30-B21B-5416F44B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656E1-8A64-4D8B-92DA-FA6135B1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D51B1-9B0E-4FE9-938E-48AA0D1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9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365F-18F9-4408-9D9D-7D3B63C5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5135B-D6D8-4621-9326-F8C6DE983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8E7D-434A-409A-9B3A-69167A7EA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4A10-9167-4330-801E-12D94FFD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1DDEF-77E4-4CD3-BD8B-1D263FA3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6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116F4-D9C4-4722-B9F5-914E71B41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761F3-E1D1-4DC3-A886-3E22AEB57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498FE-4358-46C8-9384-3FAE4F88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2514E-CCE4-4428-9753-B619EC71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DAB8E-57F9-47F0-91CA-5BD2EA401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8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DC36-E79A-4E45-A4B1-7AB527B9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5F7F-0DC3-48B4-95B7-CB1CB38D7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46B5-6A88-430D-B166-5FF6499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DE527-7164-49AC-BFB5-3A386E83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AFA43-1D15-4AA9-AB2F-B57FA4B1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9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94D2-A0D9-4E4C-987E-A076FF0E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DDFB-8D51-473A-81D7-14131CFEB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7C725-275E-4D2B-9DB1-4214A0476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E539-A96F-4AC7-8581-73B0962E8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50AF-B712-459A-9AAC-57F5E00D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810A-66D5-4432-81C6-32E40CC0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73DF7-C3AB-4222-B7CA-0164DE2CD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80B1D-416D-4192-9AE0-CEEC3AEBD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308F9-33A2-47DE-880F-3A6B8A09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0488C-654E-45B7-8378-73A74C8A6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815CC-7A91-4CC5-ACC0-3490B0CF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7844-E0DB-45E1-9938-B1E321D3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A57A-FA6F-480E-A244-C855B41AC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478C5-1202-4B2A-BD7D-F00BF577F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0F8CA-6941-437B-9D94-170A789B7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D52AD-64FF-4A86-9315-7923A5978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E2A79-F6D6-4710-B356-4279A57F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7B709-19B6-4F6D-8A46-32120D8E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8CE192-417C-4109-8CC8-B598A172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4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DCCC-CAD4-422F-ADEB-94F1F32E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AB437-2A7D-452B-9029-ECE317FB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B8228-7FBE-43D1-A5C8-32F0BEE1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B87BB-8C55-4325-A38F-E87A1A60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11189C-EB0F-4DA9-AFE6-E8C3DA07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A7C51-034C-466D-8749-1FBF2D62A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F7CE3-905D-4456-809B-335953A1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5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257B-05C2-4339-AFE2-A9F9E9FD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8C942-155A-491B-9441-0F33DFF94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C078D5-D11B-484A-B664-EA441A70D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E7F71-D9F4-4D30-8EBA-6841B688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4B78-98CB-49B9-8A40-AE2FDA6C8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DE1F2-D572-408F-B4A2-F5CF0A65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9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209F-EC4F-4FF0-A9A2-986E759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86795-D3E6-444D-91A2-AB6B42FD5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1AF49-C030-4354-9A39-4E2BE69E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37A05-FD35-460C-B13E-F7426F666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16AA1-3C35-4BA3-8E4F-EEAA90EE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2AD26-57D1-425A-A46F-A400DBD4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F4BA44-0CB8-447E-9863-1289B761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5725C-D399-49A5-8722-39F193E6E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A21D1-551F-4543-B6F4-AEAF4AB3B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ABD2D-7F66-4B63-8C13-7AF65BBA9D46}" type="datetimeFigureOut">
              <a:rPr lang="en-US" smtClean="0"/>
              <a:t>23-Oct-20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7F289-A19B-4BE6-9575-2310BF6C8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C17C7-04C3-48BB-91F1-D6E1735B5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1.jp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11" Type="http://schemas.openxmlformats.org/officeDocument/2006/relationships/image" Target="../media/image5.jpeg"/><Relationship Id="rId5" Type="http://schemas.openxmlformats.org/officeDocument/2006/relationships/image" Target="../media/image2.jpeg"/><Relationship Id="rId10" Type="http://schemas.openxmlformats.org/officeDocument/2006/relationships/image" Target="../media/image4.jpeg"/><Relationship Id="rId4" Type="http://schemas.openxmlformats.org/officeDocument/2006/relationships/chart" Target="../charts/chart1.xml"/><Relationship Id="rId9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mmons.wikimedia.org/wiki/File:Danger_radiation.svg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5856" y="299551"/>
            <a:ext cx="10680288" cy="6276343"/>
            <a:chOff x="755856" y="299551"/>
            <a:chExt cx="10680288" cy="62763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6141BC9-317A-4DE7-A16C-A54B2C673BBE}"/>
                </a:ext>
              </a:extLst>
            </p:cNvPr>
            <p:cNvSpPr/>
            <p:nvPr/>
          </p:nvSpPr>
          <p:spPr>
            <a:xfrm>
              <a:off x="755856" y="299551"/>
              <a:ext cx="10680288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Online Nuclear Dilemma-2</a:t>
              </a:r>
            </a:p>
            <a:p>
              <a:pPr algn="ctr"/>
              <a:r>
                <a:rPr 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Local Area Turner</a:t>
              </a:r>
              <a:r>
                <a:rPr lang="en-US" sz="5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EAD280-7E38-42D4-A09C-F3EBBD2929D4}"/>
                </a:ext>
              </a:extLst>
            </p:cNvPr>
            <p:cNvSpPr/>
            <p:nvPr/>
          </p:nvSpPr>
          <p:spPr>
            <a:xfrm>
              <a:off x="4468710" y="2057721"/>
              <a:ext cx="3126271" cy="646331"/>
            </a:xfrm>
            <a:prstGeom prst="rect">
              <a:avLst/>
            </a:prstGeom>
            <a:pattFill prst="pct5">
              <a:fgClr>
                <a:schemeClr val="accent1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Team</a:t>
              </a:r>
              <a:r>
                <a:rPr lang="en-US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 </a:t>
              </a:r>
              <a:r>
                <a:rPr lang="en-US" sz="36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rPr>
                <a:t>Arkansas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15BA2A-C6F7-4D3E-B198-9557CB153B01}"/>
                </a:ext>
              </a:extLst>
            </p:cNvPr>
            <p:cNvSpPr/>
            <p:nvPr/>
          </p:nvSpPr>
          <p:spPr>
            <a:xfrm>
              <a:off x="4845028" y="3179469"/>
              <a:ext cx="244528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Team Members</a:t>
              </a:r>
            </a:p>
          </p:txBody>
        </p:sp>
        <p:graphicFrame>
          <p:nvGraphicFramePr>
            <p:cNvPr id="13" name="Chart 2">
              <a:extLst>
                <a:ext uri="{FF2B5EF4-FFF2-40B4-BE49-F238E27FC236}">
                  <a16:creationId xmlns:a16="http://schemas.microsoft.com/office/drawing/2014/main" id="{DAB2AB9D-4590-4E2E-B0D3-E1A1C89FD03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31093019"/>
                </p:ext>
              </p:extLst>
            </p:nvPr>
          </p:nvGraphicFramePr>
          <p:xfrm>
            <a:off x="3894060" y="3904417"/>
            <a:ext cx="1560239" cy="13641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9A340B-6DAD-4E46-80F4-EC6E92939AFB}"/>
                </a:ext>
              </a:extLst>
            </p:cNvPr>
            <p:cNvSpPr txBox="1"/>
            <p:nvPr/>
          </p:nvSpPr>
          <p:spPr>
            <a:xfrm>
              <a:off x="3695538" y="5470277"/>
              <a:ext cx="1906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ea typeface="FZShuTi" pitchFamily="2" charset="-122"/>
                  <a:cs typeface="Arial" pitchFamily="34" charset="0"/>
                </a:rPr>
                <a:t>Rezuanur Rahman Dip</a:t>
              </a: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IUT | EEE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C69C4CB-45CB-4C2F-BD18-FB80781C6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433" y="4224785"/>
              <a:ext cx="737660" cy="737660"/>
            </a:xfrm>
            <a:prstGeom prst="flowChartConnector">
              <a:avLst/>
            </a:prstGeom>
          </p:spPr>
        </p:pic>
        <p:graphicFrame>
          <p:nvGraphicFramePr>
            <p:cNvPr id="18" name="Chart 2">
              <a:extLst>
                <a:ext uri="{FF2B5EF4-FFF2-40B4-BE49-F238E27FC236}">
                  <a16:creationId xmlns:a16="http://schemas.microsoft.com/office/drawing/2014/main" id="{B3907C9A-5998-407B-9C83-A317B79EC56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54871160"/>
                </p:ext>
              </p:extLst>
            </p:nvPr>
          </p:nvGraphicFramePr>
          <p:xfrm>
            <a:off x="6535581" y="3904417"/>
            <a:ext cx="1560239" cy="13641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CE53F9-6098-4378-B4FA-6A9C931FC7A4}"/>
                </a:ext>
              </a:extLst>
            </p:cNvPr>
            <p:cNvSpPr txBox="1"/>
            <p:nvPr/>
          </p:nvSpPr>
          <p:spPr>
            <a:xfrm>
              <a:off x="6337059" y="5470277"/>
              <a:ext cx="1906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ea typeface="FZShuTi" pitchFamily="2" charset="-122"/>
                  <a:cs typeface="Arial" pitchFamily="34" charset="0"/>
                </a:rPr>
                <a:t>Farhan </a:t>
              </a:r>
              <a:r>
                <a:rPr lang="en-US" altLang="ko-KR" sz="2000" b="1" dirty="0" err="1">
                  <a:solidFill>
                    <a:schemeClr val="accent1">
                      <a:lumMod val="75000"/>
                    </a:schemeClr>
                  </a:solidFill>
                  <a:ea typeface="FZShuTi" pitchFamily="2" charset="-122"/>
                  <a:cs typeface="Arial" pitchFamily="34" charset="0"/>
                </a:rPr>
                <a:t>Shahriyar</a:t>
              </a:r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accent1">
                      <a:lumMod val="75000"/>
                    </a:schemeClr>
                  </a:solidFill>
                  <a:ea typeface="FZShuTi" pitchFamily="2" charset="-122"/>
                  <a:cs typeface="Arial" pitchFamily="34" charset="0"/>
                </a:rPr>
                <a:t>Haq</a:t>
              </a:r>
              <a:endParaRPr lang="en-US" altLang="ko-KR" sz="2000" b="1" dirty="0">
                <a:solidFill>
                  <a:schemeClr val="accent1">
                    <a:lumMod val="7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IUT |EEE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21" name="Chart 2">
              <a:extLst>
                <a:ext uri="{FF2B5EF4-FFF2-40B4-BE49-F238E27FC236}">
                  <a16:creationId xmlns:a16="http://schemas.microsoft.com/office/drawing/2014/main" id="{1AB46693-C34D-450F-8B53-23585A8FC5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45880597"/>
                </p:ext>
              </p:extLst>
            </p:nvPr>
          </p:nvGraphicFramePr>
          <p:xfrm>
            <a:off x="9319018" y="3906328"/>
            <a:ext cx="1560239" cy="13641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328D5E-B502-48D3-9872-BBEFA2275924}"/>
                </a:ext>
              </a:extLst>
            </p:cNvPr>
            <p:cNvSpPr txBox="1"/>
            <p:nvPr/>
          </p:nvSpPr>
          <p:spPr>
            <a:xfrm>
              <a:off x="9120496" y="5472188"/>
              <a:ext cx="1906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ea typeface="FZShuTi" pitchFamily="2" charset="-122"/>
                  <a:cs typeface="Arial" pitchFamily="34" charset="0"/>
                </a:rPr>
                <a:t>Faisal Hossain </a:t>
              </a:r>
              <a:r>
                <a:rPr lang="en-US" altLang="ko-KR" sz="2000" b="1" dirty="0" err="1">
                  <a:solidFill>
                    <a:schemeClr val="accent1">
                      <a:lumMod val="75000"/>
                    </a:schemeClr>
                  </a:solidFill>
                  <a:ea typeface="FZShuTi" pitchFamily="2" charset="-122"/>
                  <a:cs typeface="Arial" pitchFamily="34" charset="0"/>
                </a:rPr>
                <a:t>Reevu</a:t>
              </a:r>
              <a:endParaRPr lang="en-US" altLang="ko-KR" sz="2000" b="1" dirty="0">
                <a:solidFill>
                  <a:schemeClr val="accent1">
                    <a:lumMod val="7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IUT | EEE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15" name="Chart 2">
              <a:extLst>
                <a:ext uri="{FF2B5EF4-FFF2-40B4-BE49-F238E27FC236}">
                  <a16:creationId xmlns:a16="http://schemas.microsoft.com/office/drawing/2014/main" id="{683DC99B-E9F7-4056-BE20-73A3195BE24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4537860"/>
                </p:ext>
              </p:extLst>
            </p:nvPr>
          </p:nvGraphicFramePr>
          <p:xfrm>
            <a:off x="1164995" y="3994371"/>
            <a:ext cx="1560239" cy="13641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56B6A4-6FF8-42F4-8570-51186F1B97A6}"/>
                </a:ext>
              </a:extLst>
            </p:cNvPr>
            <p:cNvSpPr txBox="1"/>
            <p:nvPr/>
          </p:nvSpPr>
          <p:spPr>
            <a:xfrm>
              <a:off x="966473" y="5560231"/>
              <a:ext cx="1906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1">
                      <a:lumMod val="75000"/>
                    </a:schemeClr>
                  </a:solidFill>
                  <a:ea typeface="FZShuTi" pitchFamily="2" charset="-122"/>
                  <a:cs typeface="Arial" pitchFamily="34" charset="0"/>
                </a:rPr>
                <a:t>Md Mohi Uddin </a:t>
              </a:r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ea typeface="FZShuTi" pitchFamily="2" charset="-122"/>
                  <a:cs typeface="Arial" pitchFamily="34" charset="0"/>
                </a:rPr>
                <a:t>Khan</a:t>
              </a: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IUT | EEE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6FFE39-7350-4299-976C-62DAC08EF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749" y="4214378"/>
              <a:ext cx="719114" cy="719114"/>
            </a:xfrm>
            <a:prstGeom prst="ellipse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390577-39EB-4FC4-B3DD-B8E16603B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432" y="4314524"/>
              <a:ext cx="756144" cy="724201"/>
            </a:xfrm>
            <a:prstGeom prst="ellipse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60E005-F822-45F6-BF96-02125E19F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187" y="4231665"/>
              <a:ext cx="723900" cy="7239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52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DD2AA8-6CEC-44C0-8391-38B925200A30}"/>
              </a:ext>
            </a:extLst>
          </p:cNvPr>
          <p:cNvSpPr txBox="1"/>
          <p:nvPr/>
        </p:nvSpPr>
        <p:spPr>
          <a:xfrm>
            <a:off x="6243781" y="441953"/>
            <a:ext cx="594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</a:t>
            </a:r>
            <a:r>
              <a:rPr lang="en-US" sz="54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Radiation !  </a:t>
            </a:r>
            <a:endParaRPr lang="en-US" sz="5400" i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2CB2E-FD6D-48C6-B5CC-107A140578F9}"/>
              </a:ext>
            </a:extLst>
          </p:cNvPr>
          <p:cNvSpPr txBox="1"/>
          <p:nvPr/>
        </p:nvSpPr>
        <p:spPr>
          <a:xfrm>
            <a:off x="5661891" y="1397000"/>
            <a:ext cx="6225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 positron emission tomography (PET) scan is an imaging test that </a:t>
            </a:r>
            <a:r>
              <a:rPr lang="en-US" dirty="0" smtClean="0"/>
              <a:t>uses radioactive </a:t>
            </a:r>
            <a:r>
              <a:rPr lang="en-US" dirty="0"/>
              <a:t>tracers. These tracers are either swallowed, inhaled, or injected into a vein in arm depending on </a:t>
            </a:r>
            <a:r>
              <a:rPr lang="en-US" dirty="0" smtClean="0"/>
              <a:t>which </a:t>
            </a:r>
            <a:r>
              <a:rPr lang="en-US" dirty="0"/>
              <a:t>part of the body is being examined. Certain organs and tissues then absorb the tracer. It’s possible to have an allergic reaction to the </a:t>
            </a:r>
            <a:r>
              <a:rPr lang="en-US" dirty="0" smtClean="0"/>
              <a:t>tracer due to gamma radiation from positron.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3D1A7-B211-4D3F-91EB-1B03E0D3C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91" y="3232727"/>
            <a:ext cx="6332969" cy="3348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CE584-F231-4E43-B1BD-F7C3662B34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44" b="6444"/>
          <a:stretch/>
        </p:blipFill>
        <p:spPr>
          <a:xfrm>
            <a:off x="304800" y="708652"/>
            <a:ext cx="4967764" cy="59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443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47170" y="332509"/>
            <a:ext cx="10649268" cy="6370726"/>
            <a:chOff x="1247170" y="332509"/>
            <a:chExt cx="10649268" cy="6370726"/>
          </a:xfrm>
        </p:grpSpPr>
        <p:grpSp>
          <p:nvGrpSpPr>
            <p:cNvPr id="5" name="Group 4"/>
            <p:cNvGrpSpPr/>
            <p:nvPr/>
          </p:nvGrpSpPr>
          <p:grpSpPr>
            <a:xfrm>
              <a:off x="1247170" y="332509"/>
              <a:ext cx="10649268" cy="6370726"/>
              <a:chOff x="1247170" y="332509"/>
              <a:chExt cx="10649268" cy="637072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2D083A-F3C4-491A-9CA2-F331A938EB9F}"/>
                  </a:ext>
                </a:extLst>
              </p:cNvPr>
              <p:cNvSpPr txBox="1"/>
              <p:nvPr/>
            </p:nvSpPr>
            <p:spPr>
              <a:xfrm>
                <a:off x="5329382" y="332509"/>
                <a:ext cx="65670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i="1" dirty="0"/>
                  <a:t>A </a:t>
                </a:r>
                <a:r>
                  <a:rPr lang="en-US" sz="4000" b="1" i="1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Threat</a:t>
                </a:r>
                <a:r>
                  <a:rPr lang="en-US" sz="4000" b="1" i="1" dirty="0"/>
                  <a:t> to Pregnant Women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26272D-4FA8-4C8D-B6C3-B3AAC009C3F4}"/>
                  </a:ext>
                </a:extLst>
              </p:cNvPr>
              <p:cNvSpPr txBox="1"/>
              <p:nvPr/>
            </p:nvSpPr>
            <p:spPr>
              <a:xfrm>
                <a:off x="5410200" y="1238250"/>
                <a:ext cx="64195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Radiation is dangerous to </a:t>
                </a:r>
                <a:r>
                  <a:rPr lang="en-US" sz="2400" dirty="0" smtClean="0"/>
                  <a:t>embryo &amp; fetus development. </a:t>
                </a:r>
                <a:r>
                  <a:rPr lang="en-US" sz="2400" dirty="0"/>
                  <a:t>Breastfeeding is risky for 24 hours following the </a:t>
                </a:r>
                <a:r>
                  <a:rPr lang="en-US" sz="2400" dirty="0" smtClean="0"/>
                  <a:t>PET scan</a:t>
                </a:r>
                <a:r>
                  <a:rPr lang="en-US" dirty="0" smtClean="0"/>
                  <a:t>.</a:t>
                </a:r>
                <a:endParaRPr lang="en-US" sz="2400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AFEAEF4-4C2E-4F6E-AC56-90969CB0BC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87" b="3891"/>
              <a:stretch/>
            </p:blipFill>
            <p:spPr>
              <a:xfrm>
                <a:off x="5410200" y="2636434"/>
                <a:ext cx="6096000" cy="405011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7170" y="3369020"/>
                <a:ext cx="3020030" cy="333421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66"/>
            <a:stretch/>
          </p:blipFill>
          <p:spPr>
            <a:xfrm>
              <a:off x="1247170" y="332509"/>
              <a:ext cx="3020030" cy="295066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08555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87653" y="479477"/>
            <a:ext cx="10940763" cy="4958578"/>
            <a:chOff x="687653" y="479477"/>
            <a:chExt cx="10940763" cy="49585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F2A297F-FFA9-41FF-BC2B-CF117869E36C}"/>
                </a:ext>
              </a:extLst>
            </p:cNvPr>
            <p:cNvSpPr txBox="1"/>
            <p:nvPr/>
          </p:nvSpPr>
          <p:spPr>
            <a:xfrm>
              <a:off x="4215308" y="479477"/>
              <a:ext cx="35147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800" b="1" i="1" dirty="0"/>
                <a:t>Side </a:t>
              </a:r>
              <a:r>
                <a:rPr lang="en-US" sz="4800" b="1" i="1" dirty="0" smtClean="0"/>
                <a:t>Effects</a:t>
              </a:r>
              <a:endParaRPr lang="en-US" sz="4800" b="1" i="1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21DFB78-2A31-4560-95EF-DB8551526559}"/>
                </a:ext>
              </a:extLst>
            </p:cNvPr>
            <p:cNvGrpSpPr/>
            <p:nvPr/>
          </p:nvGrpSpPr>
          <p:grpSpPr>
            <a:xfrm>
              <a:off x="687653" y="2172437"/>
              <a:ext cx="2210783" cy="1629041"/>
              <a:chOff x="739860" y="2410652"/>
              <a:chExt cx="1954451" cy="1440160"/>
            </a:xfrm>
          </p:grpSpPr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746458DD-6EAD-47E8-88C7-679D3C55FC08}"/>
                  </a:ext>
                </a:extLst>
              </p:cNvPr>
              <p:cNvSpPr/>
              <p:nvPr/>
            </p:nvSpPr>
            <p:spPr>
              <a:xfrm rot="18900000">
                <a:off x="1254151" y="2410652"/>
                <a:ext cx="1440160" cy="144016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59DA36-7524-4622-8D46-0CAA8E9C8D7D}"/>
                  </a:ext>
                </a:extLst>
              </p:cNvPr>
              <p:cNvGrpSpPr/>
              <p:nvPr/>
            </p:nvGrpSpPr>
            <p:grpSpPr>
              <a:xfrm>
                <a:off x="739860" y="2914708"/>
                <a:ext cx="432048" cy="432048"/>
                <a:chOff x="673332" y="2503130"/>
                <a:chExt cx="432048" cy="432048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43506BB-5FE2-4DD2-AD11-F98150EC242B}"/>
                    </a:ext>
                  </a:extLst>
                </p:cNvPr>
                <p:cNvSpPr/>
                <p:nvPr/>
              </p:nvSpPr>
              <p:spPr>
                <a:xfrm rot="18900000">
                  <a:off x="673332" y="2503130"/>
                  <a:ext cx="432048" cy="43204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9476E8A-02A5-4DB4-B422-E7D929294DF1}"/>
                    </a:ext>
                  </a:extLst>
                </p:cNvPr>
                <p:cNvSpPr txBox="1"/>
                <p:nvPr/>
              </p:nvSpPr>
              <p:spPr>
                <a:xfrm>
                  <a:off x="678361" y="2559978"/>
                  <a:ext cx="421990" cy="2993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01</a:t>
                  </a:r>
                  <a:endParaRPr lang="ko-KR" altLang="en-US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1FDDFE-F7BF-4F4C-9B58-C0956FA03FA8}"/>
                </a:ext>
              </a:extLst>
            </p:cNvPr>
            <p:cNvSpPr txBox="1"/>
            <p:nvPr/>
          </p:nvSpPr>
          <p:spPr>
            <a:xfrm>
              <a:off x="1339634" y="2994494"/>
              <a:ext cx="1494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Nausea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BC3125-7A88-41A3-878B-E6F2444E5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=""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813011" y="2232604"/>
              <a:ext cx="541808" cy="463501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D3E620-5F21-4D43-8C56-99F97755542F}"/>
                </a:ext>
              </a:extLst>
            </p:cNvPr>
            <p:cNvGrpSpPr/>
            <p:nvPr/>
          </p:nvGrpSpPr>
          <p:grpSpPr>
            <a:xfrm>
              <a:off x="2202128" y="3801478"/>
              <a:ext cx="2210783" cy="1629041"/>
              <a:chOff x="739860" y="2410652"/>
              <a:chExt cx="1954451" cy="1440160"/>
            </a:xfrm>
          </p:grpSpPr>
          <p:sp>
            <p:nvSpPr>
              <p:cNvPr id="14" name="Rounded Rectangle 5">
                <a:extLst>
                  <a:ext uri="{FF2B5EF4-FFF2-40B4-BE49-F238E27FC236}">
                    <a16:creationId xmlns:a16="http://schemas.microsoft.com/office/drawing/2014/main" id="{99A09679-A5BD-4E63-88B8-D9E5FBF596B9}"/>
                  </a:ext>
                </a:extLst>
              </p:cNvPr>
              <p:cNvSpPr/>
              <p:nvPr/>
            </p:nvSpPr>
            <p:spPr>
              <a:xfrm rot="18900000">
                <a:off x="1254151" y="2410652"/>
                <a:ext cx="1440160" cy="144016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9FD2D4-89D6-4C5D-9E8C-3AE0995BA5EF}"/>
                  </a:ext>
                </a:extLst>
              </p:cNvPr>
              <p:cNvGrpSpPr/>
              <p:nvPr/>
            </p:nvGrpSpPr>
            <p:grpSpPr>
              <a:xfrm>
                <a:off x="739860" y="2914708"/>
                <a:ext cx="432048" cy="432048"/>
                <a:chOff x="673332" y="2503130"/>
                <a:chExt cx="432048" cy="432048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9361880-F498-4039-BC8E-7509404C03CB}"/>
                    </a:ext>
                  </a:extLst>
                </p:cNvPr>
                <p:cNvSpPr/>
                <p:nvPr/>
              </p:nvSpPr>
              <p:spPr>
                <a:xfrm rot="18900000">
                  <a:off x="673332" y="2503130"/>
                  <a:ext cx="432048" cy="43204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E98F2C-3B22-4374-9404-CF3E1650341A}"/>
                    </a:ext>
                  </a:extLst>
                </p:cNvPr>
                <p:cNvSpPr txBox="1"/>
                <p:nvPr/>
              </p:nvSpPr>
              <p:spPr>
                <a:xfrm>
                  <a:off x="678361" y="2559978"/>
                  <a:ext cx="421990" cy="2993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02</a:t>
                  </a:r>
                  <a:endParaRPr lang="ko-KR" altLang="en-US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777C2E-EB4E-4086-B70B-6DCC9D405D08}"/>
                </a:ext>
              </a:extLst>
            </p:cNvPr>
            <p:cNvSpPr txBox="1"/>
            <p:nvPr/>
          </p:nvSpPr>
          <p:spPr>
            <a:xfrm>
              <a:off x="2854109" y="4623535"/>
              <a:ext cx="1494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Vomiting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51FB483-C6FD-4EA0-945A-8EAEB2B5F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=""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3327486" y="3861645"/>
              <a:ext cx="541808" cy="463501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A7FBDD-83AA-42BC-855D-2EAE0F302D36}"/>
                </a:ext>
              </a:extLst>
            </p:cNvPr>
            <p:cNvGrpSpPr/>
            <p:nvPr/>
          </p:nvGrpSpPr>
          <p:grpSpPr>
            <a:xfrm>
              <a:off x="4305505" y="2179973"/>
              <a:ext cx="2210783" cy="1629041"/>
              <a:chOff x="739860" y="2410652"/>
              <a:chExt cx="1954451" cy="1440160"/>
            </a:xfrm>
          </p:grpSpPr>
          <p:sp>
            <p:nvSpPr>
              <p:cNvPr id="22" name="Rounded Rectangle 5">
                <a:extLst>
                  <a:ext uri="{FF2B5EF4-FFF2-40B4-BE49-F238E27FC236}">
                    <a16:creationId xmlns:a16="http://schemas.microsoft.com/office/drawing/2014/main" id="{1050C291-CDD1-4831-AD70-A521593AB352}"/>
                  </a:ext>
                </a:extLst>
              </p:cNvPr>
              <p:cNvSpPr/>
              <p:nvPr/>
            </p:nvSpPr>
            <p:spPr>
              <a:xfrm rot="18900000">
                <a:off x="1254151" y="2410652"/>
                <a:ext cx="1440160" cy="144016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425256F-AC5D-43C8-895C-7955919B32B8}"/>
                  </a:ext>
                </a:extLst>
              </p:cNvPr>
              <p:cNvGrpSpPr/>
              <p:nvPr/>
            </p:nvGrpSpPr>
            <p:grpSpPr>
              <a:xfrm>
                <a:off x="739860" y="2914708"/>
                <a:ext cx="432048" cy="432048"/>
                <a:chOff x="673332" y="2503130"/>
                <a:chExt cx="432048" cy="432048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7AD0BD1-CA5A-4BBF-8DA3-BA168245823C}"/>
                    </a:ext>
                  </a:extLst>
                </p:cNvPr>
                <p:cNvSpPr/>
                <p:nvPr/>
              </p:nvSpPr>
              <p:spPr>
                <a:xfrm rot="18900000">
                  <a:off x="673332" y="2503130"/>
                  <a:ext cx="432048" cy="43204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F3A44E-00AF-4302-A0E1-5AEE27FDECAC}"/>
                    </a:ext>
                  </a:extLst>
                </p:cNvPr>
                <p:cNvSpPr txBox="1"/>
                <p:nvPr/>
              </p:nvSpPr>
              <p:spPr>
                <a:xfrm>
                  <a:off x="678361" y="2559978"/>
                  <a:ext cx="421990" cy="2993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03</a:t>
                  </a:r>
                  <a:endParaRPr lang="ko-KR" altLang="en-US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429E6A-279F-494D-BAAD-BA5C953C6EE6}"/>
                </a:ext>
              </a:extLst>
            </p:cNvPr>
            <p:cNvSpPr txBox="1"/>
            <p:nvPr/>
          </p:nvSpPr>
          <p:spPr>
            <a:xfrm>
              <a:off x="4957486" y="3002030"/>
              <a:ext cx="1494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Headache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5D3105C-B989-4805-AD3F-C07D0C503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=""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5430863" y="2240140"/>
              <a:ext cx="541808" cy="463501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FF35330-C530-476C-9FB6-BD22B3668928}"/>
                </a:ext>
              </a:extLst>
            </p:cNvPr>
            <p:cNvGrpSpPr/>
            <p:nvPr/>
          </p:nvGrpSpPr>
          <p:grpSpPr>
            <a:xfrm>
              <a:off x="5819980" y="3809014"/>
              <a:ext cx="2210783" cy="1629041"/>
              <a:chOff x="739860" y="2410652"/>
              <a:chExt cx="1954451" cy="1440160"/>
            </a:xfrm>
          </p:grpSpPr>
          <p:sp>
            <p:nvSpPr>
              <p:cNvPr id="29" name="Rounded Rectangle 5">
                <a:extLst>
                  <a:ext uri="{FF2B5EF4-FFF2-40B4-BE49-F238E27FC236}">
                    <a16:creationId xmlns:a16="http://schemas.microsoft.com/office/drawing/2014/main" id="{CFDC630D-B50C-404B-B4F2-01DD933D1C6D}"/>
                  </a:ext>
                </a:extLst>
              </p:cNvPr>
              <p:cNvSpPr/>
              <p:nvPr/>
            </p:nvSpPr>
            <p:spPr>
              <a:xfrm rot="18900000">
                <a:off x="1254151" y="2410652"/>
                <a:ext cx="1440160" cy="144016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35C38F6-A204-4327-A49A-0384C1C53994}"/>
                  </a:ext>
                </a:extLst>
              </p:cNvPr>
              <p:cNvGrpSpPr/>
              <p:nvPr/>
            </p:nvGrpSpPr>
            <p:grpSpPr>
              <a:xfrm>
                <a:off x="739860" y="2914708"/>
                <a:ext cx="432048" cy="432048"/>
                <a:chOff x="673332" y="2503130"/>
                <a:chExt cx="432048" cy="432048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C412071-8847-405D-A093-D31E03C706B1}"/>
                    </a:ext>
                  </a:extLst>
                </p:cNvPr>
                <p:cNvSpPr/>
                <p:nvPr/>
              </p:nvSpPr>
              <p:spPr>
                <a:xfrm rot="18900000">
                  <a:off x="673332" y="2503130"/>
                  <a:ext cx="432048" cy="43204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AB33AE2-6009-4AFD-845A-203802003A1C}"/>
                    </a:ext>
                  </a:extLst>
                </p:cNvPr>
                <p:cNvSpPr txBox="1"/>
                <p:nvPr/>
              </p:nvSpPr>
              <p:spPr>
                <a:xfrm>
                  <a:off x="678361" y="2559978"/>
                  <a:ext cx="421990" cy="2993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04</a:t>
                  </a:r>
                  <a:endParaRPr lang="ko-KR" altLang="en-US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201DA6-8939-48A5-8A3F-8C5911402716}"/>
                </a:ext>
              </a:extLst>
            </p:cNvPr>
            <p:cNvSpPr txBox="1"/>
            <p:nvPr/>
          </p:nvSpPr>
          <p:spPr>
            <a:xfrm>
              <a:off x="6471961" y="4631071"/>
              <a:ext cx="1494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Itching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A5DCA7-C673-4354-A28A-4437E5FDF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=""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6945338" y="3869181"/>
              <a:ext cx="541808" cy="463501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6BBB34-A5AC-41D3-AD35-489A5BC17BFF}"/>
                </a:ext>
              </a:extLst>
            </p:cNvPr>
            <p:cNvGrpSpPr/>
            <p:nvPr/>
          </p:nvGrpSpPr>
          <p:grpSpPr>
            <a:xfrm>
              <a:off x="7903158" y="1992384"/>
              <a:ext cx="2210783" cy="1629041"/>
              <a:chOff x="739860" y="2410652"/>
              <a:chExt cx="1954451" cy="1440160"/>
            </a:xfrm>
          </p:grpSpPr>
          <p:sp>
            <p:nvSpPr>
              <p:cNvPr id="36" name="Rounded Rectangle 5">
                <a:extLst>
                  <a:ext uri="{FF2B5EF4-FFF2-40B4-BE49-F238E27FC236}">
                    <a16:creationId xmlns:a16="http://schemas.microsoft.com/office/drawing/2014/main" id="{FFB6F1AF-4239-4642-B429-E5D81E44C018}"/>
                  </a:ext>
                </a:extLst>
              </p:cNvPr>
              <p:cNvSpPr/>
              <p:nvPr/>
            </p:nvSpPr>
            <p:spPr>
              <a:xfrm rot="18900000">
                <a:off x="1254151" y="2410652"/>
                <a:ext cx="1440160" cy="144016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7E73393-2BEA-46F8-A703-6DDA831C3AC4}"/>
                  </a:ext>
                </a:extLst>
              </p:cNvPr>
              <p:cNvGrpSpPr/>
              <p:nvPr/>
            </p:nvGrpSpPr>
            <p:grpSpPr>
              <a:xfrm>
                <a:off x="739860" y="2914708"/>
                <a:ext cx="432048" cy="432048"/>
                <a:chOff x="673332" y="2503130"/>
                <a:chExt cx="432048" cy="432048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AF44AAC-DE86-4F84-A71B-7B218D454817}"/>
                    </a:ext>
                  </a:extLst>
                </p:cNvPr>
                <p:cNvSpPr/>
                <p:nvPr/>
              </p:nvSpPr>
              <p:spPr>
                <a:xfrm rot="18900000">
                  <a:off x="673332" y="2503130"/>
                  <a:ext cx="432048" cy="43204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1F752E3-6972-4E94-99FF-A2200C3249FD}"/>
                    </a:ext>
                  </a:extLst>
                </p:cNvPr>
                <p:cNvSpPr txBox="1"/>
                <p:nvPr/>
              </p:nvSpPr>
              <p:spPr>
                <a:xfrm>
                  <a:off x="678361" y="2559978"/>
                  <a:ext cx="421990" cy="2993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05</a:t>
                  </a:r>
                  <a:endParaRPr lang="ko-KR" altLang="en-US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644855-6D5F-42AE-9412-81D61688D76D}"/>
                </a:ext>
              </a:extLst>
            </p:cNvPr>
            <p:cNvSpPr txBox="1"/>
            <p:nvPr/>
          </p:nvSpPr>
          <p:spPr>
            <a:xfrm>
              <a:off x="8555139" y="2814441"/>
              <a:ext cx="1494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Flushing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5DBB34A-62EE-4D18-A481-830C0BEE4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=""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9028516" y="2052551"/>
              <a:ext cx="541808" cy="463501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6314FEA-2D24-4657-BEFB-F8F340208A1F}"/>
                </a:ext>
              </a:extLst>
            </p:cNvPr>
            <p:cNvGrpSpPr/>
            <p:nvPr/>
          </p:nvGrpSpPr>
          <p:grpSpPr>
            <a:xfrm>
              <a:off x="9417633" y="3621425"/>
              <a:ext cx="2210783" cy="1629041"/>
              <a:chOff x="739860" y="2410652"/>
              <a:chExt cx="1954451" cy="1440160"/>
            </a:xfrm>
          </p:grpSpPr>
          <p:sp>
            <p:nvSpPr>
              <p:cNvPr id="43" name="Rounded Rectangle 5">
                <a:extLst>
                  <a:ext uri="{FF2B5EF4-FFF2-40B4-BE49-F238E27FC236}">
                    <a16:creationId xmlns:a16="http://schemas.microsoft.com/office/drawing/2014/main" id="{CD2511DD-8A4F-4E5A-BCA6-B8ED8338C3A1}"/>
                  </a:ext>
                </a:extLst>
              </p:cNvPr>
              <p:cNvSpPr/>
              <p:nvPr/>
            </p:nvSpPr>
            <p:spPr>
              <a:xfrm rot="18900000">
                <a:off x="1254151" y="2410652"/>
                <a:ext cx="1440160" cy="1440160"/>
              </a:xfrm>
              <a:prstGeom prst="roundRect">
                <a:avLst>
                  <a:gd name="adj" fmla="val 10715"/>
                </a:avLst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EC0693-3262-4DE8-A83A-9BBF064D4BB2}"/>
                  </a:ext>
                </a:extLst>
              </p:cNvPr>
              <p:cNvGrpSpPr/>
              <p:nvPr/>
            </p:nvGrpSpPr>
            <p:grpSpPr>
              <a:xfrm>
                <a:off x="739860" y="2914708"/>
                <a:ext cx="432048" cy="432048"/>
                <a:chOff x="673332" y="2503130"/>
                <a:chExt cx="432048" cy="432048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DFF8ABE-4FC3-4AE3-B253-CE6C2D035F89}"/>
                    </a:ext>
                  </a:extLst>
                </p:cNvPr>
                <p:cNvSpPr/>
                <p:nvPr/>
              </p:nvSpPr>
              <p:spPr>
                <a:xfrm rot="18900000">
                  <a:off x="673332" y="2503130"/>
                  <a:ext cx="432048" cy="43204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A636F90-9ABC-4FA0-AD1F-FAE16FBB3D18}"/>
                    </a:ext>
                  </a:extLst>
                </p:cNvPr>
                <p:cNvSpPr txBox="1"/>
                <p:nvPr/>
              </p:nvSpPr>
              <p:spPr>
                <a:xfrm>
                  <a:off x="678361" y="2559978"/>
                  <a:ext cx="421990" cy="2993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rPr>
                    <a:t>06</a:t>
                  </a:r>
                  <a:endParaRPr lang="ko-KR" altLang="en-US" sz="1600" b="1" dirty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5AC390-EB34-459C-A693-74D72863519B}"/>
                </a:ext>
              </a:extLst>
            </p:cNvPr>
            <p:cNvSpPr txBox="1"/>
            <p:nvPr/>
          </p:nvSpPr>
          <p:spPr>
            <a:xfrm>
              <a:off x="10069614" y="4443482"/>
              <a:ext cx="1494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Mild Rash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48BC4EC-6F9A-4D3D-BEB2-C672AEF56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=""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0542991" y="3681592"/>
              <a:ext cx="541808" cy="463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9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12038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i="1" dirty="0" smtClean="0">
                  <a:solidFill>
                    <a:schemeClr val="bg1"/>
                  </a:solidFill>
                </a:rPr>
                <a:t>    Very Expensive ! ! !</a:t>
              </a:r>
              <a:endParaRPr lang="en-US" sz="4400" b="1" i="1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5F5331-E2F6-4B4D-8CBF-B8E077939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478"/>
            <a:stretch/>
          </p:blipFill>
          <p:spPr>
            <a:xfrm>
              <a:off x="7656946" y="2956922"/>
              <a:ext cx="4535054" cy="3665550"/>
            </a:xfrm>
            <a:prstGeom prst="rect">
              <a:avLst/>
            </a:prstGeom>
          </p:spPr>
        </p:pic>
        <p:graphicFrame>
          <p:nvGraphicFramePr>
            <p:cNvPr id="8" name="Chart 7"/>
            <p:cNvGraphicFramePr/>
            <p:nvPr>
              <p:extLst>
                <p:ext uri="{D42A27DB-BD31-4B8C-83A1-F6EECF244321}">
                  <p14:modId xmlns:p14="http://schemas.microsoft.com/office/powerpoint/2010/main" val="2203022034"/>
                </p:ext>
              </p:extLst>
            </p:nvPr>
          </p:nvGraphicFramePr>
          <p:xfrm>
            <a:off x="0" y="1203805"/>
            <a:ext cx="12192000" cy="56541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4230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31222" y="212834"/>
            <a:ext cx="11517917" cy="6643095"/>
            <a:chOff x="431222" y="212834"/>
            <a:chExt cx="11517917" cy="6643095"/>
          </a:xfrm>
        </p:grpSpPr>
        <p:grpSp>
          <p:nvGrpSpPr>
            <p:cNvPr id="7" name="Group 6"/>
            <p:cNvGrpSpPr/>
            <p:nvPr/>
          </p:nvGrpSpPr>
          <p:grpSpPr>
            <a:xfrm>
              <a:off x="431222" y="212834"/>
              <a:ext cx="11517917" cy="6514990"/>
              <a:chOff x="431222" y="212834"/>
              <a:chExt cx="11517917" cy="651499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8FEFA1-D1E1-46AC-A5E7-B3D7EF8DB700}"/>
                  </a:ext>
                </a:extLst>
              </p:cNvPr>
              <p:cNvSpPr txBox="1"/>
              <p:nvPr/>
            </p:nvSpPr>
            <p:spPr>
              <a:xfrm>
                <a:off x="431222" y="212834"/>
                <a:ext cx="113260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/>
                  <a:t>Herbal </a:t>
                </a:r>
                <a:r>
                  <a:rPr lang="en-US" sz="2400" dirty="0" smtClean="0"/>
                  <a:t>Medicines have gained popularity as potential therapeutic agents for the prevention of diverse illness due to their high efficacy &amp; low side effects. Plant drugs (PD) contribute to health in many ways: </a:t>
                </a:r>
                <a:endParaRPr lang="en-US" sz="2400" dirty="0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431222" y="1413163"/>
                <a:ext cx="11517917" cy="5314661"/>
                <a:chOff x="431222" y="1413163"/>
                <a:chExt cx="11517917" cy="5314661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harpenSoften amount="25000"/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222" y="1413163"/>
                  <a:ext cx="3307367" cy="2408129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https://scontent.fdac3-1.fna.fbcdn.net/v/t1.15752-9/122580420_920356255158736_764364320622391577_n.png?_nc_cat=107&amp;ccb=2&amp;_nc_sid=ae9488&amp;_nc_eui2=AeEJCyEt3jl1NREP9rFUzWjeSh8bLCOzwfRKHxssI7PB9Dosm5iDAwGSGRhzm3w5CxAY0DR-yweO_EpkJYQ-3th4&amp;_nc_ohc=e3H1z7qiJfsAX94Fwqm&amp;_nc_ht=scontent.fdac3-1.fna&amp;oh=05a5f29e7280c46fb7248b5ad04929fb&amp;oe=5FB9E045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694"/>
                <a:stretch/>
              </p:blipFill>
              <p:spPr bwMode="auto">
                <a:xfrm>
                  <a:off x="3738589" y="1413163"/>
                  <a:ext cx="8210550" cy="5314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604891" y="5547854"/>
                  <a:ext cx="304843" cy="362001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9637" y="3693188"/>
              <a:ext cx="3238952" cy="3162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235</Words>
  <Application>Microsoft Office PowerPoint</Application>
  <PresentationFormat>Widescreen</PresentationFormat>
  <Paragraphs>43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맑은 고딕</vt:lpstr>
      <vt:lpstr>Adobe Gothic Std B</vt:lpstr>
      <vt:lpstr>Arial</vt:lpstr>
      <vt:lpstr>Calibri</vt:lpstr>
      <vt:lpstr>Calibri Light</vt:lpstr>
      <vt:lpstr>FZShuTi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Rezuanur Rahman Dip</dc:creator>
  <cp:lastModifiedBy>MOHI UDDIN KHAN</cp:lastModifiedBy>
  <cp:revision>86</cp:revision>
  <dcterms:created xsi:type="dcterms:W3CDTF">2019-09-08T19:58:29Z</dcterms:created>
  <dcterms:modified xsi:type="dcterms:W3CDTF">2020-10-23T15:59:54Z</dcterms:modified>
</cp:coreProperties>
</file>